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1"/>
  </p:notesMasterIdLst>
  <p:sldIdLst>
    <p:sldId id="256" r:id="rId2"/>
    <p:sldId id="353" r:id="rId3"/>
    <p:sldId id="355" r:id="rId4"/>
    <p:sldId id="354" r:id="rId5"/>
    <p:sldId id="356" r:id="rId6"/>
    <p:sldId id="365" r:id="rId7"/>
    <p:sldId id="358" r:id="rId8"/>
    <p:sldId id="359" r:id="rId9"/>
    <p:sldId id="362" r:id="rId10"/>
    <p:sldId id="360" r:id="rId11"/>
    <p:sldId id="366" r:id="rId12"/>
    <p:sldId id="363" r:id="rId13"/>
    <p:sldId id="367" r:id="rId14"/>
    <p:sldId id="361" r:id="rId15"/>
    <p:sldId id="368" r:id="rId16"/>
    <p:sldId id="369" r:id="rId17"/>
    <p:sldId id="364" r:id="rId18"/>
    <p:sldId id="370" r:id="rId19"/>
    <p:sldId id="261" r:id="rId2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рий Лобанов" initials="ЮЛ" lastIdx="1" clrIdx="0">
    <p:extLst>
      <p:ext uri="{19B8F6BF-5375-455C-9EA6-DF929625EA0E}">
        <p15:presenceInfo xmlns:p15="http://schemas.microsoft.com/office/powerpoint/2012/main" userId="b7ed7e37f5ad2c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9F"/>
    <a:srgbClr val="1D9732"/>
    <a:srgbClr val="F47B20"/>
    <a:srgbClr val="008BEE"/>
    <a:srgbClr val="CED8DD"/>
    <a:srgbClr val="FF7B00"/>
    <a:srgbClr val="595959"/>
    <a:srgbClr val="61B7D5"/>
    <a:srgbClr val="C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5256" autoAdjust="0"/>
  </p:normalViewPr>
  <p:slideViewPr>
    <p:cSldViewPr snapToGrid="0">
      <p:cViewPr varScale="1">
        <p:scale>
          <a:sx n="75" d="100"/>
          <a:sy n="75" d="100"/>
        </p:scale>
        <p:origin x="145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97F4-DBAD-40FD-9B94-30AC8169FE84}" type="datetimeFigureOut">
              <a:rPr lang="ru-RU" smtClean="0"/>
              <a:t>15.10.2023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5147-91BA-43F5-9E11-F84A219D906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10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5147-91BA-43F5-9E11-F84A219D906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9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</a:t>
            </a:r>
            <a:r>
              <a:rPr lang="ru-RU"/>
              <a:t>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5147-91BA-43F5-9E11-F84A219D906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8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уровень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2030931"/>
            <a:ext cx="6196260" cy="381526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algn="l">
              <a:defRPr sz="2400" b="1">
                <a:solidFill>
                  <a:schemeClr val="bg2">
                    <a:lumMod val="25000"/>
                  </a:schemeClr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3353-1E2D-4C5D-93DA-6DC3B9127EA4}"/>
              </a:ext>
            </a:extLst>
          </p:cNvPr>
          <p:cNvSpPr txBox="1"/>
          <p:nvPr userDrawn="1"/>
        </p:nvSpPr>
        <p:spPr>
          <a:xfrm>
            <a:off x="8666700" y="7163379"/>
            <a:ext cx="157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B3FF195-6E1C-4DD0-A506-51423852A301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41</a:t>
            </a:r>
            <a:endParaRPr lang="ru-RU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F110-9789-4A77-BA8C-6809BA1C7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3" y="2609851"/>
            <a:ext cx="6196013" cy="253736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43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886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829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772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7BF8F-2A67-4977-AE39-237FB5CCA905}"/>
              </a:ext>
            </a:extLst>
          </p:cNvPr>
          <p:cNvSpPr txBox="1"/>
          <p:nvPr userDrawn="1"/>
        </p:nvSpPr>
        <p:spPr>
          <a:xfrm>
            <a:off x="8654257" y="546363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573685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EE076A-3C13-4371-AC1A-AA532D408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"/>
            <a:ext cx="10691813" cy="755944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1641" y="525981"/>
            <a:ext cx="5799619" cy="381526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algn="l">
              <a:defRPr sz="2400" b="1">
                <a:solidFill>
                  <a:schemeClr val="bg2">
                    <a:lumMod val="25000"/>
                  </a:schemeClr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3353-1E2D-4C5D-93DA-6DC3B9127EA4}"/>
              </a:ext>
            </a:extLst>
          </p:cNvPr>
          <p:cNvSpPr txBox="1"/>
          <p:nvPr userDrawn="1"/>
        </p:nvSpPr>
        <p:spPr>
          <a:xfrm>
            <a:off x="8666700" y="7163379"/>
            <a:ext cx="157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B3FF195-6E1C-4DD0-A506-51423852A301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41</a:t>
            </a:r>
            <a:endParaRPr lang="ru-RU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F110-9789-4A77-BA8C-6809BA1C7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88" y="1104903"/>
            <a:ext cx="4994812" cy="253736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43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886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829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772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5F791-E60D-4B45-B646-786A2A9E07BF}"/>
              </a:ext>
            </a:extLst>
          </p:cNvPr>
          <p:cNvSpPr txBox="1"/>
          <p:nvPr userDrawn="1"/>
        </p:nvSpPr>
        <p:spPr>
          <a:xfrm>
            <a:off x="8654257" y="546363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488120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нен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6196260" cy="381526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algn="l">
              <a:defRPr sz="2400" b="1">
                <a:solidFill>
                  <a:schemeClr val="bg2">
                    <a:lumMod val="25000"/>
                  </a:schemeClr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3353-1E2D-4C5D-93DA-6DC3B9127EA4}"/>
              </a:ext>
            </a:extLst>
          </p:cNvPr>
          <p:cNvSpPr txBox="1"/>
          <p:nvPr userDrawn="1"/>
        </p:nvSpPr>
        <p:spPr>
          <a:xfrm>
            <a:off x="8666700" y="7163379"/>
            <a:ext cx="157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B3FF195-6E1C-4DD0-A506-51423852A301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F110-9789-4A77-BA8C-6809BA1C7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47761"/>
            <a:ext cx="4807744" cy="19758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43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886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829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772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AEE2F-D33D-4E30-A4BF-6D681488EE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992477"/>
            <a:ext cx="6196012" cy="246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43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886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829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772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1F21E-5A1A-4BBE-80D0-AC9820E1BCDD}"/>
              </a:ext>
            </a:extLst>
          </p:cNvPr>
          <p:cNvSpPr txBox="1"/>
          <p:nvPr userDrawn="1"/>
        </p:nvSpPr>
        <p:spPr>
          <a:xfrm>
            <a:off x="8654257" y="546363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1853061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00" y="4850656"/>
            <a:ext cx="10010274" cy="773093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49CC3C3B-01C6-4C17-B656-956FA97649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5709474"/>
            <a:ext cx="9986911" cy="115805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43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886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829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772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5F2BE-B7BA-436F-8295-7E9D51337174}"/>
              </a:ext>
            </a:extLst>
          </p:cNvPr>
          <p:cNvSpPr txBox="1"/>
          <p:nvPr userDrawn="1"/>
        </p:nvSpPr>
        <p:spPr>
          <a:xfrm>
            <a:off x="8654257" y="546363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BF5A61-8365-4644-9513-7A255BA8830F}"/>
              </a:ext>
            </a:extLst>
          </p:cNvPr>
          <p:cNvSpPr/>
          <p:nvPr userDrawn="1"/>
        </p:nvSpPr>
        <p:spPr>
          <a:xfrm>
            <a:off x="10616301" y="546362"/>
            <a:ext cx="75513" cy="728484"/>
          </a:xfrm>
          <a:prstGeom prst="rect">
            <a:avLst/>
          </a:prstGeom>
          <a:solidFill>
            <a:srgbClr val="E74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EBBEE6-7C73-49B4-ABEC-B300C7568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166" r="18166"/>
          <a:stretch/>
        </p:blipFill>
        <p:spPr>
          <a:xfrm>
            <a:off x="0" y="7190441"/>
            <a:ext cx="10691814" cy="3280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A8D492-EA91-4B25-9418-FB49C1CEA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163" y="508264"/>
            <a:ext cx="2226774" cy="4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3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2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1007886" rtl="0" eaLnBrk="1" latinLnBrk="0" hangingPunct="1">
        <a:lnSpc>
          <a:spcPct val="90000"/>
        </a:lnSpc>
        <a:spcBef>
          <a:spcPct val="0"/>
        </a:spcBef>
        <a:buNone/>
        <a:defRPr sz="4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71" indent="-251971" algn="l" defTabSz="1007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14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858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800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744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687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630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573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516" indent="-251971" algn="l" defTabSz="10078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44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86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829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772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716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658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602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544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buryanenko@ritverc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itverc.com/" TargetMode="External"/><Relationship Id="rId5" Type="http://schemas.openxmlformats.org/officeDocument/2006/relationships/hyperlink" Target="tel:+7%20812%20297%2044%2063" TargetMode="External"/><Relationship Id="rId4" Type="http://schemas.openxmlformats.org/officeDocument/2006/relationships/hyperlink" Target="tel:+7%20911%20969%2028%202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996E7A-B19B-4D6A-8DC4-719E37A08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00" y="4850654"/>
            <a:ext cx="10010274" cy="773093"/>
          </a:xfrm>
        </p:spPr>
        <p:txBody>
          <a:bodyPr>
            <a:normAutofit fontScale="90000"/>
          </a:bodyPr>
          <a:lstStyle/>
          <a:p>
            <a:r>
              <a:rPr lang="en-US" sz="1600" b="0" dirty="0"/>
              <a:t>XVI </a:t>
            </a:r>
            <a:r>
              <a:rPr lang="ru-RU" sz="1600" b="0" dirty="0"/>
              <a:t>Международное совещание «Проблемы прикладной спектрометрии и радиометрии» им. В.Н. Даниленко</a:t>
            </a:r>
            <a:br>
              <a:rPr lang="ru-RU" dirty="0"/>
            </a:br>
            <a:r>
              <a:rPr lang="ru-RU" dirty="0"/>
              <a:t>Демонстрационные источники для изучения явления радиоактивности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557B284-0629-4764-989D-0CBC9EBF69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3" y="6004113"/>
            <a:ext cx="9986911" cy="1158053"/>
          </a:xfrm>
        </p:spPr>
        <p:txBody>
          <a:bodyPr/>
          <a:lstStyle/>
          <a:p>
            <a:r>
              <a:rPr lang="ru-RU" b="0" dirty="0"/>
              <a:t>И.В. Бурьяненко</a:t>
            </a:r>
          </a:p>
          <a:p>
            <a:r>
              <a:rPr lang="ru-RU" b="0" dirty="0"/>
              <a:t>Зам. ген. </a:t>
            </a:r>
            <a:r>
              <a:rPr lang="ru-RU" b="0" dirty="0" err="1"/>
              <a:t>дир</a:t>
            </a:r>
            <a:r>
              <a:rPr lang="ru-RU" b="0" dirty="0"/>
              <a:t>. по науке АО «РИТВЕРЦ», к.т.н.</a:t>
            </a:r>
          </a:p>
        </p:txBody>
      </p:sp>
    </p:spTree>
    <p:extLst>
      <p:ext uri="{BB962C8B-B14F-4D97-AF65-F5344CB8AC3E}">
        <p14:creationId xmlns:p14="http://schemas.microsoft.com/office/powerpoint/2010/main" val="291033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4B4E9-619A-BC55-C38C-1FA951044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6196260" cy="381526"/>
          </a:xfrm>
        </p:spPr>
        <p:txBody>
          <a:bodyPr>
            <a:normAutofit/>
          </a:bodyPr>
          <a:lstStyle/>
          <a:p>
            <a:r>
              <a:rPr lang="ru-RU" dirty="0"/>
              <a:t>Развитие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5E2326-120C-B2CB-1055-F1241EE0A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880745-BA91-A801-51BB-108D8180C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Камера Вильсона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388AC1-5BB2-D6E1-45DE-23DFEDA18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4" y="1300742"/>
            <a:ext cx="3940126" cy="29550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29F17-781A-B4E6-8517-87A768B50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86" y="1300742"/>
            <a:ext cx="3940124" cy="29550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349A3C-4B03-E2AD-D54A-423089571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4255835"/>
            <a:ext cx="3940124" cy="2955093"/>
          </a:xfrm>
          <a:prstGeom prst="rect">
            <a:avLst/>
          </a:prstGeom>
        </p:spPr>
      </p:pic>
      <p:pic>
        <p:nvPicPr>
          <p:cNvPr id="13" name="IMG_3360 - Trim">
            <a:hlinkClick r:id="" action="ppaction://media"/>
            <a:extLst>
              <a:ext uri="{FF2B5EF4-FFF2-40B4-BE49-F238E27FC236}">
                <a16:creationId xmlns:a16="http://schemas.microsoft.com/office/drawing/2014/main" id="{1B890281-85A3-7C27-1DE3-10FF653E1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970801" y="3763316"/>
            <a:ext cx="2955095" cy="39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2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14CF-DB9B-AFCE-52B1-CFD154237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Развитие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2A0387-81AA-A1CF-4B10-8DC55059A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Камера Вильсона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55124-229E-498D-8737-B8C3B67C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6" y="1238540"/>
            <a:ext cx="8707120" cy="61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E419A-23E4-ECB0-F987-7EC6740DA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6196260" cy="381526"/>
          </a:xfrm>
        </p:spPr>
        <p:txBody>
          <a:bodyPr>
            <a:normAutofit/>
          </a:bodyPr>
          <a:lstStyle/>
          <a:p>
            <a:r>
              <a:rPr lang="ru-RU" dirty="0"/>
              <a:t>Развитие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D9E8557-6ADF-60F0-F6D2-2563E1274E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Спектрометрический набор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5728E0-0AFE-8B9C-9063-DB0E8136E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1300742"/>
            <a:ext cx="3647757" cy="27358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4B4B6D-7694-BADB-12D3-EECBF5D37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9" y="1300742"/>
            <a:ext cx="3647758" cy="27358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F65C73-9DD2-02A0-9907-5A26C01D5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4030239"/>
            <a:ext cx="3647757" cy="27358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6A403D-C26C-1FF5-67CF-119258FDA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0" y="4033399"/>
            <a:ext cx="3647758" cy="27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3D0C0-CF5B-E72B-ABC0-55C8584DF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A9E99-5FCA-B93E-A6D8-C8AEF1823F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909BE4-B478-AA59-AACF-DBBA970B3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Спектрометрический набор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41BD86-938E-BAD6-03C3-D4D62C67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6" y="1301285"/>
            <a:ext cx="8067039" cy="56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8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5E93C-BE6D-768E-C4CC-0097E018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8545124" cy="381526"/>
          </a:xfrm>
        </p:spPr>
        <p:txBody>
          <a:bodyPr>
            <a:normAutofit/>
          </a:bodyPr>
          <a:lstStyle/>
          <a:p>
            <a:r>
              <a:rPr lang="ru-RU" dirty="0"/>
              <a:t>Развитие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A7122B-DDA6-0740-D1F1-E9FC58E1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Новые радионуклиды и новое экспертное заключение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F905BD-7DD4-4E93-46F3-1547AF5A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6" y="1500186"/>
            <a:ext cx="9321927" cy="47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5E93C-BE6D-768E-C4CC-0097E018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8545124" cy="381526"/>
          </a:xfrm>
        </p:spPr>
        <p:txBody>
          <a:bodyPr>
            <a:normAutofit/>
          </a:bodyPr>
          <a:lstStyle/>
          <a:p>
            <a:r>
              <a:rPr lang="ru-RU" dirty="0"/>
              <a:t>Развитие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A7122B-DDA6-0740-D1F1-E9FC58E1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Новые радионуклиды и новое экспертное заключение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50FD22-EBEA-084F-5DEF-32BC4719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6" y="1528445"/>
            <a:ext cx="9541488" cy="33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5E93C-BE6D-768E-C4CC-0097E018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8545124" cy="381526"/>
          </a:xfrm>
        </p:spPr>
        <p:txBody>
          <a:bodyPr>
            <a:normAutofit/>
          </a:bodyPr>
          <a:lstStyle/>
          <a:p>
            <a:r>
              <a:rPr lang="ru-RU" dirty="0"/>
              <a:t>Развитие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A7122B-DDA6-0740-D1F1-E9FC58E1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Новые радионуклиды и новое экспертное заключение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F6816C-63BB-01C5-301F-BA1F7513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39" y="1238540"/>
            <a:ext cx="7195661" cy="60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BA2BB-00E9-804C-3F32-3C3AD61970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Дальнейшие планы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215C08-C5DF-4D26-21C0-B272F8272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Оснащение павильона атом на ВДНХ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41B902-64EF-125D-1C4C-AF620600E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6" y="1414080"/>
            <a:ext cx="9302880" cy="46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6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C3E0C-EA7F-810E-DB4E-425507E51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Дальнейшие планы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094F4A-18AD-8C6A-CC07-20C370A8D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47761"/>
            <a:ext cx="7386638" cy="440759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Результаты: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Имеем наборы источников, освобожденные от РК для демонстрационных и др. целей;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Имеем три набора для изучения явления радиоактивности, отличающиеся по уровню сложности.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ru-RU" dirty="0"/>
              <a:t>Планы: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Оснащение физико-математических лицеев</a:t>
            </a:r>
            <a:r>
              <a:rPr lang="en-US" dirty="0"/>
              <a:t> </a:t>
            </a:r>
            <a:r>
              <a:rPr lang="ru-RU" dirty="0"/>
              <a:t>и др. образовательных учреждений в стране</a:t>
            </a:r>
            <a:r>
              <a:rPr lang="en-US" dirty="0"/>
              <a:t>;</a:t>
            </a:r>
            <a:endParaRPr lang="ru-RU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Создание федеральной программы</a:t>
            </a:r>
            <a:r>
              <a:rPr lang="en-US" dirty="0"/>
              <a:t>.</a:t>
            </a:r>
            <a:endParaRPr lang="ru-RU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ru-RU" dirty="0"/>
              <a:t>Проблемы: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Измерительное оборудование.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C7E2C0-78D5-08F9-97E9-EDD477CB5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Результаты, планы и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38903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7D57D-3077-49D6-BCDA-6CE0654CC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F48DE-7153-7056-8ECD-D23EAF168BB8}"/>
              </a:ext>
            </a:extLst>
          </p:cNvPr>
          <p:cNvSpPr txBox="1"/>
          <p:nvPr/>
        </p:nvSpPr>
        <p:spPr>
          <a:xfrm>
            <a:off x="514800" y="1942360"/>
            <a:ext cx="53438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effectLst/>
                <a:latin typeface="Arial" panose="020B0604020202020204" pitchFamily="34" charset="0"/>
              </a:rPr>
              <a:t>Иван Бурьяненко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ru-RU" sz="1600" i="0" dirty="0">
                <a:effectLst/>
                <a:latin typeface="Arial" panose="020B0604020202020204" pitchFamily="34" charset="0"/>
              </a:rPr>
              <a:t>Заместитель генерального директора по науке, к.т.н.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ru-RU" sz="1600" i="0" dirty="0">
                <a:effectLst/>
                <a:latin typeface="Arial" panose="020B0604020202020204" pitchFamily="34" charset="0"/>
              </a:rPr>
              <a:t>АО «РИТВЕРЦ»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en-CA" sz="1600" i="0" dirty="0">
                <a:effectLst/>
                <a:latin typeface="Arial" panose="020B0604020202020204" pitchFamily="34" charset="0"/>
                <a:hlinkClick r:id="rId3"/>
              </a:rPr>
              <a:t>iburyanenko@ritverc.com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en-CA" sz="1600" i="0" dirty="0">
                <a:effectLst/>
                <a:latin typeface="Arial" panose="020B0604020202020204" pitchFamily="34" charset="0"/>
                <a:hlinkClick r:id="rId4"/>
              </a:rPr>
              <a:t>+7 911 969 28 23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en-CA" sz="1600" i="0" dirty="0">
                <a:effectLst/>
                <a:latin typeface="Arial" panose="020B0604020202020204" pitchFamily="34" charset="0"/>
                <a:hlinkClick r:id="rId5"/>
              </a:rPr>
              <a:t>+7 812 297 44 63</a:t>
            </a:r>
            <a:r>
              <a:rPr lang="en-CA" sz="1600" i="0" dirty="0">
                <a:effectLst/>
                <a:latin typeface="Arial" panose="020B0604020202020204" pitchFamily="34" charset="0"/>
              </a:rPr>
              <a:t> (</a:t>
            </a:r>
            <a:r>
              <a:rPr lang="ru-RU" sz="1600" i="0" dirty="0">
                <a:effectLst/>
                <a:latin typeface="Arial" panose="020B0604020202020204" pitchFamily="34" charset="0"/>
              </a:rPr>
              <a:t>доб</a:t>
            </a:r>
            <a:r>
              <a:rPr lang="en-CA" sz="1600" i="0" dirty="0">
                <a:effectLst/>
                <a:latin typeface="Arial" panose="020B0604020202020204" pitchFamily="34" charset="0"/>
              </a:rPr>
              <a:t>. 148)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en-CA" sz="1600" i="0" dirty="0">
                <a:effectLst/>
                <a:latin typeface="Arial" panose="020B0604020202020204" pitchFamily="34" charset="0"/>
              </a:rPr>
              <a:t>10 </a:t>
            </a:r>
            <a:r>
              <a:rPr lang="ru-RU" sz="1600" dirty="0">
                <a:latin typeface="Arial" panose="020B0604020202020204" pitchFamily="34" charset="0"/>
              </a:rPr>
              <a:t>ул. Курчатова</a:t>
            </a:r>
            <a:r>
              <a:rPr lang="en-CA" sz="1600" i="0" dirty="0">
                <a:effectLst/>
                <a:latin typeface="Arial" panose="020B0604020202020204" pitchFamily="34" charset="0"/>
              </a:rPr>
              <a:t>, 194223, </a:t>
            </a:r>
            <a:r>
              <a:rPr lang="ru-RU" sz="1600" i="0" dirty="0">
                <a:effectLst/>
                <a:latin typeface="Arial" panose="020B0604020202020204" pitchFamily="34" charset="0"/>
              </a:rPr>
              <a:t>Санкт-Петербург</a:t>
            </a:r>
            <a:br>
              <a:rPr lang="en-CA" sz="1600" i="0" dirty="0">
                <a:effectLst/>
                <a:latin typeface="Arial" panose="020B0604020202020204" pitchFamily="34" charset="0"/>
              </a:rPr>
            </a:br>
            <a:r>
              <a:rPr lang="en-CA" sz="1600" i="0" dirty="0">
                <a:effectLst/>
                <a:latin typeface="Arial" panose="020B0604020202020204" pitchFamily="34" charset="0"/>
                <a:hlinkClick r:id="rId6"/>
              </a:rPr>
              <a:t>ritverc.com</a:t>
            </a:r>
            <a:br>
              <a:rPr lang="en-CA" i="0" dirty="0"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00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FCF05-3EAA-B48D-0A6E-FD38C7117C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21E2D-3E19-735B-0CFF-3F2EA2E2C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566C22-84C3-E797-97B4-391168F004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302320"/>
            <a:ext cx="7022698" cy="521023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/>
              <a:t>История и мотивация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Запрос из Англии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Советский опыт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Школьные источники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Набор для изучения явления радиоактивности </a:t>
            </a:r>
            <a:r>
              <a:rPr lang="en-US" dirty="0" err="1"/>
              <a:t>RadLab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Апробация</a:t>
            </a:r>
          </a:p>
          <a:p>
            <a:endParaRPr lang="ru-RU" b="1" dirty="0"/>
          </a:p>
          <a:p>
            <a:pPr marL="342900" indent="-342900">
              <a:buFont typeface="+mj-lt"/>
              <a:buAutoNum type="arabicPeriod" startAt="2"/>
            </a:pPr>
            <a:r>
              <a:rPr lang="ru-RU" b="1" dirty="0"/>
              <a:t>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Камера Вильсона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Спектрометрический набор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Новые радионуклиды и новое экспертное заключение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+mj-lt"/>
              <a:buAutoNum type="arabicPeriod" startAt="3"/>
            </a:pPr>
            <a:r>
              <a:rPr lang="ru-RU" b="1" dirty="0"/>
              <a:t>Дальнейшие планы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Демонстрации в учебных организациях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Оснащение павильона АТОМ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Результаты, планы и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51022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77959-4203-F072-FEAD-C6E60B7E0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История и мотивация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DC24EB-192D-DE1C-A53A-BB7524DD4A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2" y="992477"/>
            <a:ext cx="6959917" cy="340963"/>
          </a:xfrm>
        </p:spPr>
        <p:txBody>
          <a:bodyPr/>
          <a:lstStyle/>
          <a:p>
            <a:r>
              <a:rPr lang="ru-RU" dirty="0"/>
              <a:t>Запрос из Англии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EC2AB-2B04-6CDB-73A1-9AFD11B0C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6" y="1396185"/>
            <a:ext cx="6308977" cy="3437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A14313-C897-27EE-2B64-E2A7E13C3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31" y="2920021"/>
            <a:ext cx="6225888" cy="3706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317A7-92D6-BB1B-B01C-04EFAEE418DE}"/>
              </a:ext>
            </a:extLst>
          </p:cNvPr>
          <p:cNvSpPr txBox="1"/>
          <p:nvPr/>
        </p:nvSpPr>
        <p:spPr>
          <a:xfrm>
            <a:off x="1626585" y="6795362"/>
            <a:ext cx="331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Сайты: </a:t>
            </a:r>
            <a:r>
              <a:rPr lang="en-US" dirty="0"/>
              <a:t>flinnsci.com </a:t>
            </a:r>
            <a:r>
              <a:rPr lang="ru-RU" dirty="0"/>
              <a:t>и </a:t>
            </a:r>
            <a:r>
              <a:rPr lang="en-US" dirty="0"/>
              <a:t>ibilabs.com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40720-8728-7AB8-3312-F793525564E1}"/>
              </a:ext>
            </a:extLst>
          </p:cNvPr>
          <p:cNvSpPr txBox="1"/>
          <p:nvPr/>
        </p:nvSpPr>
        <p:spPr>
          <a:xfrm>
            <a:off x="6846893" y="1901620"/>
            <a:ext cx="89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Канада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82FDE-70EE-B348-15CF-5EB9FE5A022A}"/>
              </a:ext>
            </a:extLst>
          </p:cNvPr>
          <p:cNvSpPr txBox="1"/>
          <p:nvPr/>
        </p:nvSpPr>
        <p:spPr>
          <a:xfrm>
            <a:off x="1626585" y="501302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85560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BA4E6-A2A0-A53C-1366-BEB8B3330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История и мотивация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AAB6D2-4E1F-6D5A-A5DA-28509CCE4A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Советский опыт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AD7AC-6C8D-00F2-199B-21AAEC8F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5" y="1340777"/>
            <a:ext cx="3775464" cy="2603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C84101-4805-7F30-A639-4A5A44B2C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38" y="1330432"/>
            <a:ext cx="3692281" cy="2624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8D749B-D69E-99AE-A091-69E36A64E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6" y="4012555"/>
            <a:ext cx="3775464" cy="3007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E8F1CA-52C9-DCDF-8917-48663A2D5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38" y="4026616"/>
            <a:ext cx="3692281" cy="29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6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743D1-BA07-FAA7-A239-5198FC83D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История и мотивация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6D8172-A615-E1F8-4FE9-385194D571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Школьные источники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596B5-7CA3-E265-BAB3-50F1E4A2C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90" y="1242324"/>
            <a:ext cx="5468089" cy="4101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9AE069-1511-4F85-7D9E-708F75E0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4"/>
          <a:stretch/>
        </p:blipFill>
        <p:spPr>
          <a:xfrm>
            <a:off x="754234" y="1870267"/>
            <a:ext cx="4270997" cy="4447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41E43-1868-206B-6B36-F9C3B295026D}"/>
              </a:ext>
            </a:extLst>
          </p:cNvPr>
          <p:cNvSpPr txBox="1"/>
          <p:nvPr/>
        </p:nvSpPr>
        <p:spPr>
          <a:xfrm>
            <a:off x="5241303" y="5023805"/>
            <a:ext cx="4859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излучение –  окно из титановой фольги 2мкм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излучение – окно из титановой фольги 10 мкм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излучение – окно из нержавеющей стали 500 мкм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1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743D1-BA07-FAA7-A239-5198FC83D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История и мотивация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6D8172-A615-E1F8-4FE9-385194D571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916" y="996261"/>
            <a:ext cx="6665524" cy="212779"/>
          </a:xfrm>
        </p:spPr>
        <p:txBody>
          <a:bodyPr/>
          <a:lstStyle/>
          <a:p>
            <a:r>
              <a:rPr lang="ru-RU" dirty="0"/>
              <a:t>Набор для практического изучения явления радиоактивности </a:t>
            </a:r>
            <a:r>
              <a:rPr lang="en-US" dirty="0" err="1"/>
              <a:t>RAdLab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AAF904-57D9-D1A4-37B4-A5E1B026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97" y="1275569"/>
            <a:ext cx="4566203" cy="5522637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6C7963EA-D422-284C-CA5C-E1900DEA0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916" y="1679538"/>
            <a:ext cx="4298244" cy="440572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Источники альфа-, бета-, гамма - излучения  для опытов в учебных лабораторий. Аналог</a:t>
            </a:r>
            <a:r>
              <a:rPr lang="en-US" dirty="0"/>
              <a:t> PHYWE.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Проведены испытания на классы прочности. Сделано экспертное заключение в НИИРГ по МЭД, освобождающее от РК.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ТУ </a:t>
            </a:r>
            <a:r>
              <a:rPr lang="ru-RU" cap="all" dirty="0"/>
              <a:t>27.90.11-016-23102128-2019</a:t>
            </a:r>
            <a:r>
              <a:rPr lang="en-US" cap="all" dirty="0"/>
              <a:t>, </a:t>
            </a:r>
            <a:r>
              <a:rPr lang="ru-RU" cap="all" dirty="0"/>
              <a:t>зарегистрирована ТМ  РАДЛАБ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«Предложение  по разработке учебного оборудования, Технической академии Росатома.» Резолюция конференции «Ядерное приборостроение».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учебного набора </a:t>
            </a:r>
            <a:r>
              <a:rPr lang="en-US" dirty="0" err="1"/>
              <a:t>RadLab</a:t>
            </a:r>
            <a:r>
              <a:rPr lang="ru-RU" dirty="0"/>
              <a:t> с измерительным оборудованием компании УП «АТОМТЕХ»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70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0CDA28-8001-A063-1C33-EDEA2CB66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6A07501-3C2B-36D2-BDAD-B85E267FE8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F91BF5-8010-B5EF-A982-881926A0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2" y="37283"/>
            <a:ext cx="10616401" cy="74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BB0C366-0139-B3BA-1EB3-5CB0E63A5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Экспертное заключение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5E008BE-8A3D-0B7E-9A02-24F8126102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6ACB04-CB42-1FFE-D42F-81491605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4" y="992475"/>
            <a:ext cx="4216965" cy="65200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E9E52C-95B5-1A7D-8846-6571A815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50" y="1451835"/>
            <a:ext cx="5458139" cy="32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5E93C-BE6D-768E-C4CC-0097E018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6" y="548206"/>
            <a:ext cx="8545124" cy="381526"/>
          </a:xfrm>
        </p:spPr>
        <p:txBody>
          <a:bodyPr>
            <a:normAutofit/>
          </a:bodyPr>
          <a:lstStyle/>
          <a:p>
            <a:r>
              <a:rPr lang="ru-RU" dirty="0"/>
              <a:t>Апробация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A7122B-DDA6-0740-D1F1-E9FC58E1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Демонстрация в учебных организациях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086DC57-A357-4F4B-F724-550A3F2ED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916" y="1576641"/>
            <a:ext cx="5872798" cy="470223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Поставка в Воронежский государственный университет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Поставка в СПБГУ Петра Великого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Демонстрация набора в губернаторском физико-математическом лицее № 30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Демонстрация набора на </a:t>
            </a:r>
            <a:r>
              <a:rPr lang="ru-RU" dirty="0" err="1"/>
              <a:t>ВсОШ</a:t>
            </a:r>
            <a:r>
              <a:rPr lang="ru-RU" dirty="0"/>
              <a:t> 2023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EB756B-7CF2-E424-4BE7-3AD85C80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895" y="929732"/>
            <a:ext cx="3078004" cy="26893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D175FC-DCC3-56C4-B5A7-B3558D138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95" y="2876896"/>
            <a:ext cx="3078004" cy="18840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5A73-E65E-CC01-4ADA-5A1F1010D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95" y="4585269"/>
            <a:ext cx="3078004" cy="20446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FB2E44-1D61-F2B6-E129-732743F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50" y="4585269"/>
            <a:ext cx="2774545" cy="20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38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4956</TotalTime>
  <Words>421</Words>
  <Application>Microsoft Office PowerPoint</Application>
  <PresentationFormat>Произвольный</PresentationFormat>
  <Paragraphs>83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Gilroy ExtraBold</vt:lpstr>
      <vt:lpstr>Тема Office</vt:lpstr>
      <vt:lpstr>XVI Международное совещание «Проблемы прикладной спектрометрии и радиометрии» им. В.Н. Даниленко Демонстрационные источники для изучения явления радиоактивности</vt:lpstr>
      <vt:lpstr>План</vt:lpstr>
      <vt:lpstr>История и мотивация</vt:lpstr>
      <vt:lpstr>История и мотивация</vt:lpstr>
      <vt:lpstr>История и мотивация</vt:lpstr>
      <vt:lpstr>История и мотивация</vt:lpstr>
      <vt:lpstr>Презентация PowerPoint</vt:lpstr>
      <vt:lpstr>Экспертное заключение</vt:lpstr>
      <vt:lpstr>Апробация</vt:lpstr>
      <vt:lpstr>Развитие</vt:lpstr>
      <vt:lpstr>Развитие</vt:lpstr>
      <vt:lpstr>Развитие</vt:lpstr>
      <vt:lpstr>Развитие</vt:lpstr>
      <vt:lpstr>Развитие</vt:lpstr>
      <vt:lpstr>Развитие</vt:lpstr>
      <vt:lpstr>Развитие</vt:lpstr>
      <vt:lpstr>Дальнейшие планы</vt:lpstr>
      <vt:lpstr>Дальнейшие планы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Лобанов</dc:creator>
  <cp:lastModifiedBy>Иван В. Бурьяненко</cp:lastModifiedBy>
  <cp:revision>538</cp:revision>
  <dcterms:created xsi:type="dcterms:W3CDTF">2018-02-15T13:14:38Z</dcterms:created>
  <dcterms:modified xsi:type="dcterms:W3CDTF">2023-10-15T17:00:59Z</dcterms:modified>
</cp:coreProperties>
</file>